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7" r:id="rId10"/>
    <p:sldId id="268" r:id="rId11"/>
    <p:sldId id="269" r:id="rId12"/>
    <p:sldId id="265" r:id="rId13"/>
    <p:sldId id="266" r:id="rId14"/>
  </p:sldIdLst>
  <p:sldSz cx="18288000" cy="10287000"/>
  <p:notesSz cx="6858000" cy="9144000"/>
  <p:embeddedFontLst>
    <p:embeddedFont>
      <p:font typeface="Calibri" pitchFamily="34" charset="0"/>
      <p:regular r:id="rId16"/>
      <p:bold r:id="rId17"/>
      <p:italic r:id="rId18"/>
      <p:boldItalic r:id="rId19"/>
    </p:embeddedFont>
    <p:embeddedFont>
      <p:font typeface="Clear Sans Regular Bold" charset="0"/>
      <p:regular r:id="rId20"/>
    </p:embeddedFont>
    <p:embeddedFont>
      <p:font typeface="Arial Black" pitchFamily="34" charset="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79" autoAdjust="0"/>
    <p:restoredTop sz="73146" autoAdjust="0"/>
  </p:normalViewPr>
  <p:slideViewPr>
    <p:cSldViewPr>
      <p:cViewPr>
        <p:scale>
          <a:sx n="39" d="100"/>
          <a:sy n="39" d="100"/>
        </p:scale>
        <p:origin x="-564" y="-4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8. 1. 2024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1.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5.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676400" y="2865706"/>
            <a:ext cx="7123134" cy="4270400"/>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a:t>
            </a:r>
            <a:r>
              <a:rPr lang="en-US" sz="10533" spc="-105" dirty="0" smtClean="0">
                <a:solidFill>
                  <a:srgbClr val="FFFFFF"/>
                </a:solidFill>
                <a:latin typeface="Graphik Regular" panose="020B0503030202060203" pitchFamily="34" charset="0"/>
              </a:rPr>
              <a:t>Buzz-Data Analytics</a:t>
            </a: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1104900"/>
            <a:ext cx="12344637" cy="8043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3845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8600" y="1157011"/>
            <a:ext cx="13076983" cy="7972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2229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xmlns="" id="{C00ABEC5-EF3F-4E3E-827E-EB1F2EF17C0D}"/>
              </a:ext>
            </a:extLst>
          </p:cNvPr>
          <p:cNvGrpSpPr/>
          <p:nvPr/>
        </p:nvGrpSpPr>
        <p:grpSpPr>
          <a:xfrm>
            <a:off x="11581833" y="1185284"/>
            <a:ext cx="5677467" cy="867617"/>
            <a:chOff x="0" y="-47625"/>
            <a:chExt cx="7569956" cy="1156823"/>
          </a:xfrm>
        </p:grpSpPr>
        <p:sp>
          <p:nvSpPr>
            <p:cNvPr id="21" name="TextBox 12">
              <a:extLst>
                <a:ext uri="{FF2B5EF4-FFF2-40B4-BE49-F238E27FC236}">
                  <a16:creationId xmlns:a16="http://schemas.microsoft.com/office/drawing/2014/main" xmlns=""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xmlns=""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xmlns=""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xmlns=""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xmlns=""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ounded Rectangle 16"/>
          <p:cNvSpPr/>
          <p:nvPr/>
        </p:nvSpPr>
        <p:spPr>
          <a:xfrm>
            <a:off x="11353801" y="116629"/>
            <a:ext cx="4409868" cy="7208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11380575" y="191143"/>
            <a:ext cx="4409868" cy="646331"/>
          </a:xfrm>
          <a:prstGeom prst="rect">
            <a:avLst/>
          </a:prstGeom>
        </p:spPr>
        <p:txBody>
          <a:bodyPr wrap="square" anchor="t">
            <a:spAutoFit/>
          </a:bodyPr>
          <a:lstStyle/>
          <a:p>
            <a:pPr algn="ctr"/>
            <a:r>
              <a:rPr lang="en-IN" sz="3600" b="1" dirty="0"/>
              <a:t>ANALYSIS</a:t>
            </a:r>
          </a:p>
        </p:txBody>
      </p:sp>
      <p:sp>
        <p:nvSpPr>
          <p:cNvPr id="30" name="Rectangle 29"/>
          <p:cNvSpPr/>
          <p:nvPr/>
        </p:nvSpPr>
        <p:spPr>
          <a:xfrm>
            <a:off x="11318787" y="1083405"/>
            <a:ext cx="6969213" cy="1938992"/>
          </a:xfrm>
          <a:prstGeom prst="rect">
            <a:avLst/>
          </a:prstGeom>
        </p:spPr>
        <p:txBody>
          <a:bodyPr wrap="square">
            <a:spAutoFit/>
          </a:bodyPr>
          <a:lstStyle/>
          <a:p>
            <a:r>
              <a:rPr lang="en-IN" sz="2400" dirty="0"/>
              <a:t>Animals and science are two of the most popular content categories, this shows that people enjoy 'real-life" and "factual content the most. So I would recommend that you keep creating more contents relating to these two categories.</a:t>
            </a:r>
          </a:p>
        </p:txBody>
      </p:sp>
      <p:sp>
        <p:nvSpPr>
          <p:cNvPr id="31" name="Rectangle 30"/>
          <p:cNvSpPr/>
          <p:nvPr/>
        </p:nvSpPr>
        <p:spPr>
          <a:xfrm>
            <a:off x="11434119" y="3220234"/>
            <a:ext cx="4409868" cy="646331"/>
          </a:xfrm>
          <a:prstGeom prst="rect">
            <a:avLst/>
          </a:prstGeom>
        </p:spPr>
        <p:txBody>
          <a:bodyPr wrap="square" anchor="t">
            <a:spAutoFit/>
          </a:bodyPr>
          <a:lstStyle/>
          <a:p>
            <a:pPr algn="ctr"/>
            <a:r>
              <a:rPr lang="en-IN" sz="3600" b="1" dirty="0" smtClean="0"/>
              <a:t>INSIGHT</a:t>
            </a:r>
            <a:endParaRPr lang="en-IN" sz="3600" b="1" dirty="0"/>
          </a:p>
        </p:txBody>
      </p:sp>
      <p:sp>
        <p:nvSpPr>
          <p:cNvPr id="32" name="Rectangle 31"/>
          <p:cNvSpPr/>
          <p:nvPr/>
        </p:nvSpPr>
        <p:spPr>
          <a:xfrm>
            <a:off x="11434119" y="4012728"/>
            <a:ext cx="6969213" cy="2308324"/>
          </a:xfrm>
          <a:prstGeom prst="rect">
            <a:avLst/>
          </a:prstGeom>
        </p:spPr>
        <p:txBody>
          <a:bodyPr wrap="square">
            <a:spAutoFit/>
          </a:bodyPr>
          <a:lstStyle/>
          <a:p>
            <a:r>
              <a:rPr lang="en-IN" sz="2400" dirty="0"/>
              <a:t>Food is a common theme with the top 5 categories with "Healthy Eating ranking as one of the highest. This may give an indication to the audience within your user base You could use this insight to create a campaign and work with healthy eating brands to boost user engagement</a:t>
            </a:r>
          </a:p>
        </p:txBody>
      </p:sp>
      <p:sp>
        <p:nvSpPr>
          <p:cNvPr id="35" name="Rectangle 34"/>
          <p:cNvSpPr/>
          <p:nvPr/>
        </p:nvSpPr>
        <p:spPr>
          <a:xfrm>
            <a:off x="11380574" y="6412079"/>
            <a:ext cx="4409868" cy="646331"/>
          </a:xfrm>
          <a:prstGeom prst="rect">
            <a:avLst/>
          </a:prstGeom>
        </p:spPr>
        <p:txBody>
          <a:bodyPr wrap="square" anchor="t">
            <a:spAutoFit/>
          </a:bodyPr>
          <a:lstStyle/>
          <a:p>
            <a:pPr algn="ctr"/>
            <a:r>
              <a:rPr lang="en-IN" sz="3600" b="1" dirty="0" smtClean="0"/>
              <a:t>NEXT STEPS</a:t>
            </a:r>
            <a:endParaRPr lang="en-IN" sz="3600" b="1" dirty="0"/>
          </a:p>
        </p:txBody>
      </p:sp>
      <p:sp>
        <p:nvSpPr>
          <p:cNvPr id="36" name="Rectangle 35"/>
          <p:cNvSpPr/>
          <p:nvPr/>
        </p:nvSpPr>
        <p:spPr>
          <a:xfrm>
            <a:off x="11318786" y="7186473"/>
            <a:ext cx="6969213" cy="2677656"/>
          </a:xfrm>
          <a:prstGeom prst="rect">
            <a:avLst/>
          </a:prstGeom>
        </p:spPr>
        <p:txBody>
          <a:bodyPr wrap="square">
            <a:spAutoFit/>
          </a:bodyPr>
          <a:lstStyle/>
          <a:p>
            <a:r>
              <a:rPr lang="en-IN" sz="2400" dirty="0"/>
              <a:t>It should come as no surprise that technological content is among the top categories given the advancement of technology. It Indicates that users like your technological material. Working with some of the biggest digital companies in the world is something I would suggest doing because it would undoubtedly increase user engagement.</a:t>
            </a:r>
          </a:p>
        </p:txBody>
      </p:sp>
      <p:sp>
        <p:nvSpPr>
          <p:cNvPr id="37" name="Rounded Rectangle 36"/>
          <p:cNvSpPr/>
          <p:nvPr/>
        </p:nvSpPr>
        <p:spPr>
          <a:xfrm>
            <a:off x="11380575" y="3182976"/>
            <a:ext cx="4409868" cy="7208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ounded Rectangle 37"/>
          <p:cNvSpPr/>
          <p:nvPr/>
        </p:nvSpPr>
        <p:spPr>
          <a:xfrm>
            <a:off x="11477369" y="6337565"/>
            <a:ext cx="4409868" cy="7208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0200" y="-240136"/>
            <a:ext cx="9144000" cy="1788107"/>
            <a:chOff x="-1152255" y="-4266023"/>
            <a:chExt cx="12716846" cy="1889328"/>
          </a:xfrm>
        </p:grpSpPr>
        <p:sp>
          <p:nvSpPr>
            <p:cNvPr id="3" name="TextBox 3"/>
            <p:cNvSpPr txBox="1"/>
            <p:nvPr/>
          </p:nvSpPr>
          <p:spPr>
            <a:xfrm>
              <a:off x="-1152255" y="-4266023"/>
              <a:ext cx="11564590" cy="1300797"/>
            </a:xfrm>
            <a:prstGeom prst="rect">
              <a:avLst/>
            </a:prstGeom>
          </p:spPr>
          <p:txBody>
            <a:bodyPr lIns="0" tIns="0" rIns="0" bIns="0" rtlCol="0" anchor="t">
              <a:spAutoFit/>
            </a:bodyPr>
            <a:lstStyle/>
            <a:p>
              <a:pPr>
                <a:lnSpc>
                  <a:spcPts val="9600"/>
                </a:lnSpc>
              </a:pPr>
              <a:r>
                <a:rPr lang="en-US" sz="8000" spc="-80" dirty="0" smtClean="0">
                  <a:solidFill>
                    <a:srgbClr val="000000"/>
                  </a:solidFill>
                  <a:latin typeface="Graphik Regular" panose="020B0503030202060203" pitchFamily="34" charset="0"/>
                </a:rPr>
                <a:t> </a:t>
              </a:r>
              <a:r>
                <a:rPr lang="en-US" sz="6000" b="1" spc="-80" dirty="0" smtClean="0">
                  <a:solidFill>
                    <a:srgbClr val="000000"/>
                  </a:solidFill>
                  <a:latin typeface="Graphik Regular" panose="020B0503030202060203" pitchFamily="34" charset="0"/>
                </a:rPr>
                <a:t>Today's </a:t>
              </a:r>
              <a:r>
                <a:rPr lang="en-US" sz="6000" b="1" spc="-80" dirty="0">
                  <a:solidFill>
                    <a:srgbClr val="000000"/>
                  </a:solidFill>
                  <a:latin typeface="Graphik Regular" panose="020B0503030202060203" pitchFamily="34" charset="0"/>
                </a:rPr>
                <a:t>A</a:t>
              </a:r>
              <a:r>
                <a:rPr lang="en-US" sz="6000" b="1" spc="-80" dirty="0" smtClean="0">
                  <a:solidFill>
                    <a:srgbClr val="000000"/>
                  </a:solidFill>
                  <a:latin typeface="Graphik Regular" panose="020B0503030202060203" pitchFamily="34" charset="0"/>
                </a:rPr>
                <a:t>genda</a:t>
              </a:r>
              <a:endParaRPr lang="en-US" sz="6000" b="1" spc="-80" dirty="0">
                <a:solidFill>
                  <a:srgbClr val="000000"/>
                </a:solidFill>
                <a:latin typeface="Graphik Regular" panose="020B0503030202060203" pitchFamily="34" charset="0"/>
              </a:endParaRPr>
            </a:p>
          </p:txBody>
        </p:sp>
        <p:sp>
          <p:nvSpPr>
            <p:cNvPr id="4" name="TextBox 4"/>
            <p:cNvSpPr txBox="1"/>
            <p:nvPr/>
          </p:nvSpPr>
          <p:spPr>
            <a:xfrm>
              <a:off x="-1152255" y="-2480423"/>
              <a:ext cx="12716846" cy="103728"/>
            </a:xfrm>
            <a:prstGeom prst="rect">
              <a:avLst/>
            </a:prstGeom>
          </p:spPr>
          <p:txBody>
            <a:bodyPr wrap="square"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4751291" y="289369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4114549" y="7784814"/>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
        <p:nvSpPr>
          <p:cNvPr id="23" name="Rounded Rectangle 22"/>
          <p:cNvSpPr/>
          <p:nvPr/>
        </p:nvSpPr>
        <p:spPr>
          <a:xfrm>
            <a:off x="5181598" y="1180148"/>
            <a:ext cx="8745579" cy="1324749"/>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660"/>
              </a:lnSpc>
            </a:pPr>
            <a:endParaRPr lang="en-US" sz="4000" b="1" spc="-19" dirty="0">
              <a:solidFill>
                <a:schemeClr val="bg1"/>
              </a:solidFill>
              <a:latin typeface="Graphik Regular" panose="020B0503030202060203" pitchFamily="34" charset="0"/>
            </a:endParaRPr>
          </a:p>
        </p:txBody>
      </p:sp>
      <p:sp>
        <p:nvSpPr>
          <p:cNvPr id="29" name="Oval 28"/>
          <p:cNvSpPr/>
          <p:nvPr/>
        </p:nvSpPr>
        <p:spPr>
          <a:xfrm rot="10800000" flipV="1">
            <a:off x="1243548" y="915110"/>
            <a:ext cx="3938051" cy="18548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660"/>
              </a:lnSpc>
            </a:pPr>
            <a:r>
              <a:rPr lang="en-US" sz="2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Graphik Regular" panose="020B0503030202060203" pitchFamily="34" charset="0"/>
              </a:rPr>
              <a:t>Project recap</a:t>
            </a:r>
            <a:endParaRPr 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Graphik Regular" panose="020B0503030202060203" pitchFamily="34" charset="0"/>
            </a:endParaRPr>
          </a:p>
        </p:txBody>
      </p:sp>
      <p:sp>
        <p:nvSpPr>
          <p:cNvPr id="30" name="Rounded Rectangle 29"/>
          <p:cNvSpPr/>
          <p:nvPr/>
        </p:nvSpPr>
        <p:spPr>
          <a:xfrm>
            <a:off x="5108235" y="3080945"/>
            <a:ext cx="8857567" cy="1324749"/>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2660"/>
              </a:lnSpc>
            </a:pPr>
            <a:r>
              <a:rPr lang="en-IN" sz="2800" dirty="0">
                <a:solidFill>
                  <a:prstClr val="black"/>
                </a:solidFill>
              </a:rPr>
              <a:t>We will get into the particular issue that the Data Analytics team has been concentrating on and provide some context for why this is such a significant </a:t>
            </a:r>
            <a:r>
              <a:rPr lang="en-IN" sz="2800" dirty="0" smtClean="0">
                <a:solidFill>
                  <a:prstClr val="black"/>
                </a:solidFill>
              </a:rPr>
              <a:t>issue.</a:t>
            </a:r>
            <a:endParaRPr lang="en-US" sz="4000" b="1" spc="-19" dirty="0">
              <a:solidFill>
                <a:schemeClr val="bg1"/>
              </a:solidFill>
              <a:latin typeface="Graphik Regular" panose="020B0503030202060203" pitchFamily="34" charset="0"/>
            </a:endParaRPr>
          </a:p>
        </p:txBody>
      </p:sp>
      <p:sp>
        <p:nvSpPr>
          <p:cNvPr id="31" name="Oval 30"/>
          <p:cNvSpPr/>
          <p:nvPr/>
        </p:nvSpPr>
        <p:spPr>
          <a:xfrm rot="10800000" flipV="1">
            <a:off x="1243550" y="2769938"/>
            <a:ext cx="3855358" cy="18548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660"/>
              </a:lnSpc>
            </a:pPr>
            <a:r>
              <a:rPr lang="en-US" sz="2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Graphik Regular" panose="020B0503030202060203" pitchFamily="34" charset="0"/>
              </a:rPr>
              <a:t>Problem</a:t>
            </a:r>
            <a:endParaRPr 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Graphik Regular" panose="020B0503030202060203" pitchFamily="34" charset="0"/>
            </a:endParaRPr>
          </a:p>
        </p:txBody>
      </p:sp>
      <p:sp>
        <p:nvSpPr>
          <p:cNvPr id="38" name="TextBox 37"/>
          <p:cNvSpPr txBox="1"/>
          <p:nvPr/>
        </p:nvSpPr>
        <p:spPr>
          <a:xfrm>
            <a:off x="5338475" y="1180148"/>
            <a:ext cx="8595128" cy="1384995"/>
          </a:xfrm>
          <a:prstGeom prst="rect">
            <a:avLst/>
          </a:prstGeom>
          <a:noFill/>
        </p:spPr>
        <p:txBody>
          <a:bodyPr wrap="square" rtlCol="0">
            <a:spAutoFit/>
          </a:bodyPr>
          <a:lstStyle/>
          <a:p>
            <a:pPr algn="just"/>
            <a:r>
              <a:rPr lang="en-IN" sz="2800" dirty="0"/>
              <a:t>To provide a high-level overview of the business problem we're tackling and the precise requirements, we will provide a summary of the entire </a:t>
            </a:r>
            <a:r>
              <a:rPr lang="en-IN" sz="2800" dirty="0" smtClean="0"/>
              <a:t>project.</a:t>
            </a:r>
            <a:endParaRPr lang="en-IN" sz="2800" dirty="0"/>
          </a:p>
        </p:txBody>
      </p:sp>
      <p:sp>
        <p:nvSpPr>
          <p:cNvPr id="41" name="Rounded Rectangle 40"/>
          <p:cNvSpPr/>
          <p:nvPr/>
        </p:nvSpPr>
        <p:spPr>
          <a:xfrm>
            <a:off x="5107146" y="5018137"/>
            <a:ext cx="8857567" cy="1324749"/>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2660"/>
              </a:lnSpc>
            </a:pPr>
            <a:r>
              <a:rPr lang="en-IN" sz="2800" dirty="0">
                <a:solidFill>
                  <a:prstClr val="black"/>
                </a:solidFill>
              </a:rPr>
              <a:t>I'll start by outlining the issue and then discuss the team that is in charge of handling this assignment on our end.</a:t>
            </a:r>
            <a:endParaRPr lang="en-US" sz="4000" b="1" spc="-19" dirty="0">
              <a:solidFill>
                <a:schemeClr val="bg1"/>
              </a:solidFill>
              <a:latin typeface="Graphik Regular" panose="020B0503030202060203" pitchFamily="34" charset="0"/>
            </a:endParaRPr>
          </a:p>
        </p:txBody>
      </p:sp>
      <p:sp>
        <p:nvSpPr>
          <p:cNvPr id="42" name="Oval 41"/>
          <p:cNvSpPr/>
          <p:nvPr/>
        </p:nvSpPr>
        <p:spPr>
          <a:xfrm rot="10800000" flipV="1">
            <a:off x="1275193" y="4624766"/>
            <a:ext cx="3855358" cy="18548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660"/>
              </a:lnSpc>
            </a:pPr>
            <a:r>
              <a:rPr 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Graphik Regular" panose="020B0503030202060203" pitchFamily="34" charset="0"/>
              </a:rPr>
              <a:t>The Analytics Team</a:t>
            </a:r>
            <a:endParaRPr 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Graphik Regular" panose="020B0503030202060203" pitchFamily="34" charset="0"/>
            </a:endParaRPr>
          </a:p>
        </p:txBody>
      </p:sp>
      <p:sp>
        <p:nvSpPr>
          <p:cNvPr id="45" name="Rounded Rectangle 44"/>
          <p:cNvSpPr/>
          <p:nvPr/>
        </p:nvSpPr>
        <p:spPr>
          <a:xfrm>
            <a:off x="5138038" y="6978002"/>
            <a:ext cx="8857567" cy="1324749"/>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2660"/>
              </a:lnSpc>
            </a:pPr>
            <a:r>
              <a:rPr lang="en-IN" sz="2800" dirty="0">
                <a:solidFill>
                  <a:prstClr val="black"/>
                </a:solidFill>
              </a:rPr>
              <a:t>After that, I'll go into the general steps we took to do this assignment so you can fully understand how we approach tasks of this nature.</a:t>
            </a:r>
            <a:endParaRPr lang="en-US" sz="4000" b="1" spc="-19" dirty="0">
              <a:solidFill>
                <a:schemeClr val="bg1"/>
              </a:solidFill>
              <a:latin typeface="Graphik Regular" panose="020B0503030202060203" pitchFamily="34" charset="0"/>
            </a:endParaRPr>
          </a:p>
        </p:txBody>
      </p:sp>
      <p:sp>
        <p:nvSpPr>
          <p:cNvPr id="46" name="Oval 45"/>
          <p:cNvSpPr/>
          <p:nvPr/>
        </p:nvSpPr>
        <p:spPr>
          <a:xfrm rot="10800000" flipV="1">
            <a:off x="1326242" y="6493879"/>
            <a:ext cx="3855358" cy="18548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660"/>
              </a:lnSpc>
            </a:pPr>
            <a:r>
              <a:rPr lang="en-US" sz="2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Graphik Regular" panose="020B0503030202060203" pitchFamily="34" charset="0"/>
              </a:rPr>
              <a:t>Process</a:t>
            </a:r>
            <a:endParaRPr 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Graphik Regular" panose="020B0503030202060203" pitchFamily="34" charset="0"/>
            </a:endParaRPr>
          </a:p>
        </p:txBody>
      </p:sp>
      <p:sp>
        <p:nvSpPr>
          <p:cNvPr id="47" name="Rounded Rectangle 46"/>
          <p:cNvSpPr/>
          <p:nvPr/>
        </p:nvSpPr>
        <p:spPr>
          <a:xfrm>
            <a:off x="5130551" y="8692618"/>
            <a:ext cx="8857567" cy="1324749"/>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2660"/>
              </a:lnSpc>
            </a:pPr>
            <a:r>
              <a:rPr lang="en-IN" sz="2800" dirty="0">
                <a:solidFill>
                  <a:prstClr val="black"/>
                </a:solidFill>
              </a:rPr>
              <a:t>Lastly, I will review all significant findings and offer them as a collection of understandings and illustrations from </a:t>
            </a:r>
            <a:r>
              <a:rPr lang="en-IN" sz="2800" dirty="0" smtClean="0">
                <a:solidFill>
                  <a:prstClr val="black"/>
                </a:solidFill>
              </a:rPr>
              <a:t>our.</a:t>
            </a:r>
            <a:endParaRPr lang="en-US" sz="4000" b="1" spc="-19" dirty="0">
              <a:solidFill>
                <a:schemeClr val="bg1"/>
              </a:solidFill>
              <a:latin typeface="Graphik Regular" panose="020B0503030202060203" pitchFamily="34" charset="0"/>
            </a:endParaRPr>
          </a:p>
        </p:txBody>
      </p:sp>
      <p:sp>
        <p:nvSpPr>
          <p:cNvPr id="48" name="Oval 47"/>
          <p:cNvSpPr/>
          <p:nvPr/>
        </p:nvSpPr>
        <p:spPr>
          <a:xfrm rot="10800000" flipV="1">
            <a:off x="1282680" y="8432172"/>
            <a:ext cx="3855358" cy="18548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660"/>
              </a:lnSpc>
            </a:pPr>
            <a:r>
              <a:rPr 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Graphik Regular" panose="020B0503030202060203" pitchFamily="34" charset="0"/>
              </a:rPr>
              <a:t>Insights &amp; Summary</a:t>
            </a:r>
            <a:endParaRPr 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5" name="TextBox 34"/>
          <p:cNvSpPr txBox="1"/>
          <p:nvPr/>
        </p:nvSpPr>
        <p:spPr>
          <a:xfrm>
            <a:off x="8436952" y="2750760"/>
            <a:ext cx="7852227" cy="4832092"/>
          </a:xfrm>
          <a:prstGeom prst="rect">
            <a:avLst/>
          </a:prstGeom>
          <a:noFill/>
        </p:spPr>
        <p:txBody>
          <a:bodyPr wrap="square" rtlCol="0">
            <a:spAutoFit/>
          </a:bodyPr>
          <a:lstStyle/>
          <a:p>
            <a:pPr algn="just"/>
            <a:r>
              <a:rPr lang="en-IN" sz="2800" dirty="0"/>
              <a:t>"</a:t>
            </a:r>
            <a:r>
              <a:rPr lang="en-IN" sz="2800" b="1" dirty="0"/>
              <a:t>Social Buzz</a:t>
            </a:r>
            <a:r>
              <a:rPr lang="en-IN" sz="2800" dirty="0"/>
              <a:t>" is a rapidly expanding unicorn in the technology space that needs to quickly adjust to its global reach</a:t>
            </a:r>
            <a:r>
              <a:rPr lang="en-IN" sz="2800" dirty="0" smtClean="0"/>
              <a:t>.</a:t>
            </a:r>
          </a:p>
          <a:p>
            <a:pPr algn="just"/>
            <a:r>
              <a:rPr lang="en-IN" sz="2800" dirty="0" smtClean="0"/>
              <a:t>Accenture </a:t>
            </a:r>
            <a:r>
              <a:rPr lang="en-IN" sz="2800" dirty="0"/>
              <a:t>has started working on the following activities during a </a:t>
            </a:r>
            <a:r>
              <a:rPr lang="en-IN" sz="2800" dirty="0" smtClean="0"/>
              <a:t>three-month </a:t>
            </a:r>
            <a:r>
              <a:rPr lang="en-IN" sz="2800" dirty="0"/>
              <a:t>POC</a:t>
            </a:r>
            <a:r>
              <a:rPr lang="en-IN" sz="2800" dirty="0" smtClean="0"/>
              <a:t>:</a:t>
            </a:r>
          </a:p>
          <a:p>
            <a:pPr algn="just"/>
            <a:endParaRPr lang="en-IN" sz="2800" dirty="0" smtClean="0"/>
          </a:p>
          <a:p>
            <a:pPr algn="just"/>
            <a:r>
              <a:rPr lang="en-IN" sz="2800" dirty="0" smtClean="0"/>
              <a:t>• </a:t>
            </a:r>
            <a:r>
              <a:rPr lang="en-IN" sz="2800" dirty="0"/>
              <a:t>An examination of Social Buzz's use of big </a:t>
            </a:r>
            <a:r>
              <a:rPr lang="en-IN" sz="2800" dirty="0" smtClean="0"/>
              <a:t>data</a:t>
            </a:r>
          </a:p>
          <a:p>
            <a:pPr algn="just"/>
            <a:r>
              <a:rPr lang="en-IN" sz="2800" dirty="0" smtClean="0"/>
              <a:t>• </a:t>
            </a:r>
            <a:r>
              <a:rPr lang="en-IN" sz="2800" dirty="0"/>
              <a:t>Strategies for a prosperous initial public offering (IPO</a:t>
            </a:r>
            <a:r>
              <a:rPr lang="en-IN" sz="2800" dirty="0" smtClean="0"/>
              <a:t>).</a:t>
            </a:r>
          </a:p>
          <a:p>
            <a:pPr algn="just"/>
            <a:r>
              <a:rPr lang="en-IN" sz="2800" dirty="0" smtClean="0"/>
              <a:t>• </a:t>
            </a:r>
            <a:r>
              <a:rPr lang="en-IN" sz="2800" dirty="0"/>
              <a:t>An examination to determine the top 5 content categories on Social </a:t>
            </a:r>
            <a:r>
              <a:rPr lang="en-IN" sz="2800" dirty="0" smtClean="0"/>
              <a:t>Buzz.</a:t>
            </a:r>
            <a:endParaRPr lang="en-IN"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306738" y="1028700"/>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007635"/>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107520" y="4362741"/>
            <a:ext cx="7856962" cy="5693866"/>
          </a:xfrm>
          <a:prstGeom prst="rect">
            <a:avLst/>
          </a:prstGeom>
          <a:noFill/>
        </p:spPr>
        <p:txBody>
          <a:bodyPr wrap="square" rtlCol="0">
            <a:spAutoFit/>
          </a:bodyPr>
          <a:lstStyle/>
          <a:p>
            <a:pPr marL="457200" indent="-457200" algn="just">
              <a:buFont typeface="Arial" pitchFamily="34" charset="0"/>
              <a:buChar char="•"/>
            </a:pPr>
            <a:r>
              <a:rPr lang="en-IN" sz="2800" dirty="0" smtClean="0"/>
              <a:t>In </a:t>
            </a:r>
            <a:r>
              <a:rPr lang="en-IN" sz="2800" dirty="0"/>
              <a:t>recent years, the customer has grown to an enormous extent, and they lack the internal resources to manage it</a:t>
            </a:r>
            <a:r>
              <a:rPr lang="en-IN" sz="2800" dirty="0" smtClean="0"/>
              <a:t>.</a:t>
            </a:r>
          </a:p>
          <a:p>
            <a:pPr marL="457200" indent="-457200" algn="just">
              <a:buFont typeface="Arial" pitchFamily="34" charset="0"/>
              <a:buChar char="•"/>
            </a:pPr>
            <a:r>
              <a:rPr lang="en-IN" sz="2800" dirty="0" smtClean="0"/>
              <a:t>Every </a:t>
            </a:r>
            <a:r>
              <a:rPr lang="en-IN" sz="2800" dirty="0"/>
              <a:t>day, Social Buzz receives over 100,000 posts, </a:t>
            </a:r>
            <a:r>
              <a:rPr lang="en-IN" sz="2800" dirty="0" smtClean="0"/>
              <a:t>totalling </a:t>
            </a:r>
            <a:r>
              <a:rPr lang="en-IN" sz="2800" dirty="0"/>
              <a:t>36,500,000 posts annually. Since all of the content is unstructured, it might be challenging to make sense of it </a:t>
            </a:r>
            <a:r>
              <a:rPr lang="en-IN" sz="2800" dirty="0" smtClean="0"/>
              <a:t>all</a:t>
            </a:r>
          </a:p>
          <a:p>
            <a:pPr marL="457200" indent="-457200" algn="just">
              <a:buFont typeface="Arial" pitchFamily="34" charset="0"/>
              <a:buChar char="•"/>
            </a:pPr>
            <a:r>
              <a:rPr lang="en-IN" sz="2800" dirty="0" smtClean="0"/>
              <a:t>Determine </a:t>
            </a:r>
            <a:r>
              <a:rPr lang="en-IN" sz="2800" dirty="0"/>
              <a:t>the specifications that must be fulfilled for this project• Combining tables from the sample data </a:t>
            </a:r>
            <a:r>
              <a:rPr lang="en-IN" sz="2800" dirty="0" smtClean="0"/>
              <a:t>set.</a:t>
            </a:r>
          </a:p>
          <a:p>
            <a:pPr marL="457200" indent="-457200" algn="just">
              <a:buFont typeface="Arial" pitchFamily="34" charset="0"/>
              <a:buChar char="•"/>
            </a:pPr>
            <a:r>
              <a:rPr lang="en-IN" sz="2800" dirty="0" smtClean="0"/>
              <a:t>An </a:t>
            </a:r>
            <a:r>
              <a:rPr lang="en-IN" sz="2800" dirty="0"/>
              <a:t>analysis of their content categories that identifies the top five with the highest </a:t>
            </a:r>
            <a:r>
              <a:rPr lang="en-IN" sz="2800" dirty="0" smtClean="0"/>
              <a:t>total popularity.</a:t>
            </a:r>
            <a:endParaRPr lang="en-IN"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1515" y="6953289"/>
            <a:ext cx="2187334" cy="2123082"/>
            <a:chOff x="-23042" y="66269"/>
            <a:chExt cx="6542158" cy="6349987"/>
          </a:xfrm>
        </p:grpSpPr>
        <p:sp>
          <p:nvSpPr>
            <p:cNvPr id="29" name="Freeform 29"/>
            <p:cNvSpPr/>
            <p:nvPr/>
          </p:nvSpPr>
          <p:spPr>
            <a:xfrm>
              <a:off x="-23042" y="119185"/>
              <a:ext cx="6542158" cy="6244243"/>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p:cNvSpPr txBox="1"/>
          <p:nvPr/>
        </p:nvSpPr>
        <p:spPr>
          <a:xfrm>
            <a:off x="14554200" y="1492461"/>
            <a:ext cx="3505200" cy="1384995"/>
          </a:xfrm>
          <a:prstGeom prst="rect">
            <a:avLst/>
          </a:prstGeom>
          <a:noFill/>
        </p:spPr>
        <p:txBody>
          <a:bodyPr wrap="square" rtlCol="0">
            <a:spAutoFit/>
          </a:bodyPr>
          <a:lstStyle/>
          <a:p>
            <a:r>
              <a:rPr lang="en-IN" sz="2800" b="1" dirty="0" smtClean="0"/>
              <a:t>Andrew Fleming</a:t>
            </a:r>
          </a:p>
          <a:p>
            <a:r>
              <a:rPr lang="en-IN" sz="2800" dirty="0" smtClean="0"/>
              <a:t>Chief Technology Architect</a:t>
            </a:r>
            <a:endParaRPr lang="en-IN" sz="2800" dirty="0"/>
          </a:p>
        </p:txBody>
      </p:sp>
      <p:sp>
        <p:nvSpPr>
          <p:cNvPr id="34" name="TextBox 33"/>
          <p:cNvSpPr txBox="1"/>
          <p:nvPr/>
        </p:nvSpPr>
        <p:spPr>
          <a:xfrm>
            <a:off x="14249400" y="4451001"/>
            <a:ext cx="3505200" cy="954107"/>
          </a:xfrm>
          <a:prstGeom prst="rect">
            <a:avLst/>
          </a:prstGeom>
          <a:noFill/>
        </p:spPr>
        <p:txBody>
          <a:bodyPr wrap="square" rtlCol="0">
            <a:spAutoFit/>
          </a:bodyPr>
          <a:lstStyle/>
          <a:p>
            <a:r>
              <a:rPr lang="en-IN" sz="2800" b="1" dirty="0" smtClean="0"/>
              <a:t>Michelle Grove</a:t>
            </a:r>
          </a:p>
          <a:p>
            <a:r>
              <a:rPr lang="en-IN" sz="2800" dirty="0" smtClean="0"/>
              <a:t>Data Scientist</a:t>
            </a:r>
            <a:endParaRPr lang="en-IN" sz="2800" dirty="0"/>
          </a:p>
        </p:txBody>
      </p:sp>
      <p:sp>
        <p:nvSpPr>
          <p:cNvPr id="35" name="TextBox 34"/>
          <p:cNvSpPr txBox="1"/>
          <p:nvPr/>
        </p:nvSpPr>
        <p:spPr>
          <a:xfrm>
            <a:off x="14249400" y="7523233"/>
            <a:ext cx="3505200" cy="954107"/>
          </a:xfrm>
          <a:prstGeom prst="rect">
            <a:avLst/>
          </a:prstGeom>
          <a:noFill/>
        </p:spPr>
        <p:txBody>
          <a:bodyPr wrap="square" rtlCol="0">
            <a:spAutoFit/>
          </a:bodyPr>
          <a:lstStyle/>
          <a:p>
            <a:r>
              <a:rPr lang="en-IN" sz="2800" b="1" dirty="0" smtClean="0"/>
              <a:t>Sumit Raut</a:t>
            </a:r>
          </a:p>
          <a:p>
            <a:r>
              <a:rPr lang="en-IN" sz="2800" dirty="0" smtClean="0"/>
              <a:t>Data Analyst</a:t>
            </a:r>
            <a:endParaRPr lang="en-IN" sz="2800" dirty="0"/>
          </a:p>
        </p:txBody>
      </p:sp>
      <p:pic>
        <p:nvPicPr>
          <p:cNvPr id="36" name="Picture 35"/>
          <p:cNvPicPr>
            <a:picLocks noChangeAspect="1"/>
          </p:cNvPicPr>
          <p:nvPr/>
        </p:nvPicPr>
        <p:blipFill rotWithShape="1">
          <a:blip r:embed="rId8" cstate="print">
            <a:extLst>
              <a:ext uri="{28A0092B-C50C-407E-A947-70E740481C1C}">
                <a14:useLocalDpi xmlns:a14="http://schemas.microsoft.com/office/drawing/2010/main" val="0"/>
              </a:ext>
            </a:extLst>
          </a:blip>
          <a:srcRect l="13072" r="13821"/>
          <a:stretch/>
        </p:blipFill>
        <p:spPr>
          <a:xfrm>
            <a:off x="11443639" y="6939420"/>
            <a:ext cx="2155210" cy="2287319"/>
          </a:xfrm>
          <a:prstGeom prst="ellipse">
            <a:avLst/>
          </a:prstGeom>
          <a:ln>
            <a:solidFill>
              <a:schemeClr val="tx2">
                <a:lumMod val="60000"/>
                <a:lumOff val="40000"/>
              </a:schemeClr>
            </a:solid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433788" y="1469945"/>
            <a:ext cx="4066470" cy="584775"/>
          </a:xfrm>
          <a:prstGeom prst="rect">
            <a:avLst/>
          </a:prstGeom>
          <a:noFill/>
        </p:spPr>
        <p:txBody>
          <a:bodyPr wrap="square" rtlCol="0">
            <a:spAutoFit/>
          </a:bodyPr>
          <a:lstStyle/>
          <a:p>
            <a:r>
              <a:rPr lang="en-IN" sz="3200" b="1" dirty="0" smtClean="0">
                <a:solidFill>
                  <a:schemeClr val="bg1"/>
                </a:solidFill>
              </a:rPr>
              <a:t>Data Understanding</a:t>
            </a:r>
            <a:endParaRPr lang="en-IN" sz="3200" b="1" dirty="0">
              <a:solidFill>
                <a:schemeClr val="bg1"/>
              </a:solidFill>
            </a:endParaRPr>
          </a:p>
        </p:txBody>
      </p:sp>
      <p:sp>
        <p:nvSpPr>
          <p:cNvPr id="40" name="TextBox 39"/>
          <p:cNvSpPr txBox="1"/>
          <p:nvPr/>
        </p:nvSpPr>
        <p:spPr>
          <a:xfrm>
            <a:off x="5820710" y="3166695"/>
            <a:ext cx="4066470" cy="584775"/>
          </a:xfrm>
          <a:prstGeom prst="rect">
            <a:avLst/>
          </a:prstGeom>
          <a:noFill/>
        </p:spPr>
        <p:txBody>
          <a:bodyPr wrap="square" rtlCol="0">
            <a:spAutoFit/>
          </a:bodyPr>
          <a:lstStyle/>
          <a:p>
            <a:r>
              <a:rPr lang="en-IN" sz="3200" b="1" dirty="0" smtClean="0">
                <a:solidFill>
                  <a:schemeClr val="bg1"/>
                </a:solidFill>
              </a:rPr>
              <a:t>Data Cleaning</a:t>
            </a:r>
            <a:endParaRPr lang="en-IN" sz="3200" b="1" dirty="0">
              <a:solidFill>
                <a:schemeClr val="bg1"/>
              </a:solidFill>
            </a:endParaRPr>
          </a:p>
        </p:txBody>
      </p:sp>
      <p:sp>
        <p:nvSpPr>
          <p:cNvPr id="41" name="TextBox 40"/>
          <p:cNvSpPr txBox="1"/>
          <p:nvPr/>
        </p:nvSpPr>
        <p:spPr>
          <a:xfrm>
            <a:off x="7891585" y="4740485"/>
            <a:ext cx="4066470" cy="584775"/>
          </a:xfrm>
          <a:prstGeom prst="rect">
            <a:avLst/>
          </a:prstGeom>
          <a:noFill/>
        </p:spPr>
        <p:txBody>
          <a:bodyPr wrap="square" rtlCol="0">
            <a:spAutoFit/>
          </a:bodyPr>
          <a:lstStyle/>
          <a:p>
            <a:r>
              <a:rPr lang="en-IN" sz="3200" b="1" dirty="0" smtClean="0">
                <a:solidFill>
                  <a:schemeClr val="bg1"/>
                </a:solidFill>
              </a:rPr>
              <a:t>Data Modelling</a:t>
            </a:r>
            <a:endParaRPr lang="en-IN" sz="3200" b="1" dirty="0">
              <a:solidFill>
                <a:schemeClr val="bg1"/>
              </a:solidFill>
            </a:endParaRPr>
          </a:p>
        </p:txBody>
      </p:sp>
      <p:sp>
        <p:nvSpPr>
          <p:cNvPr id="42" name="TextBox 41"/>
          <p:cNvSpPr txBox="1"/>
          <p:nvPr/>
        </p:nvSpPr>
        <p:spPr>
          <a:xfrm>
            <a:off x="9573330" y="6394467"/>
            <a:ext cx="4066470" cy="584775"/>
          </a:xfrm>
          <a:prstGeom prst="rect">
            <a:avLst/>
          </a:prstGeom>
          <a:noFill/>
        </p:spPr>
        <p:txBody>
          <a:bodyPr wrap="square" rtlCol="0">
            <a:spAutoFit/>
          </a:bodyPr>
          <a:lstStyle/>
          <a:p>
            <a:r>
              <a:rPr lang="en-IN" sz="3200" b="1" dirty="0" smtClean="0">
                <a:solidFill>
                  <a:schemeClr val="bg1"/>
                </a:solidFill>
              </a:rPr>
              <a:t>Data Analysis</a:t>
            </a:r>
            <a:endParaRPr lang="en-IN" sz="3200" b="1" dirty="0">
              <a:solidFill>
                <a:schemeClr val="bg1"/>
              </a:solidFill>
            </a:endParaRPr>
          </a:p>
        </p:txBody>
      </p:sp>
      <p:sp>
        <p:nvSpPr>
          <p:cNvPr id="43" name="TextBox 42"/>
          <p:cNvSpPr txBox="1"/>
          <p:nvPr/>
        </p:nvSpPr>
        <p:spPr>
          <a:xfrm>
            <a:off x="11337710" y="8006555"/>
            <a:ext cx="4066470" cy="584775"/>
          </a:xfrm>
          <a:prstGeom prst="rect">
            <a:avLst/>
          </a:prstGeom>
          <a:noFill/>
        </p:spPr>
        <p:txBody>
          <a:bodyPr wrap="square" rtlCol="0">
            <a:spAutoFit/>
          </a:bodyPr>
          <a:lstStyle/>
          <a:p>
            <a:r>
              <a:rPr lang="en-IN" sz="3200" b="1" dirty="0" smtClean="0">
                <a:solidFill>
                  <a:schemeClr val="bg1"/>
                </a:solidFill>
              </a:rPr>
              <a:t>Uncover Insights</a:t>
            </a:r>
            <a:endParaRPr lang="en-IN" sz="3200" b="1"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Rounded Rectangle 13"/>
          <p:cNvSpPr/>
          <p:nvPr/>
        </p:nvSpPr>
        <p:spPr>
          <a:xfrm>
            <a:off x="2356195" y="4762500"/>
            <a:ext cx="2514146" cy="1489209"/>
          </a:xfrm>
          <a:prstGeom prst="roundRect">
            <a:avLst/>
          </a:pr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smtClean="0">
                <a:solidFill>
                  <a:schemeClr val="tx1"/>
                </a:solidFill>
                <a:latin typeface="Arial Black" pitchFamily="34" charset="0"/>
              </a:rPr>
              <a:t>16</a:t>
            </a:r>
            <a:endParaRPr lang="en-IN" sz="4400" b="1" dirty="0">
              <a:solidFill>
                <a:schemeClr val="tx1"/>
              </a:solidFill>
              <a:latin typeface="Arial Black" pitchFamily="34" charset="0"/>
            </a:endParaRPr>
          </a:p>
        </p:txBody>
      </p:sp>
      <p:sp>
        <p:nvSpPr>
          <p:cNvPr id="15" name="Rounded Rectangle 14"/>
          <p:cNvSpPr/>
          <p:nvPr/>
        </p:nvSpPr>
        <p:spPr>
          <a:xfrm>
            <a:off x="7501219" y="4762500"/>
            <a:ext cx="2514146" cy="1489209"/>
          </a:xfrm>
          <a:prstGeom prst="roundRect">
            <a:avLst/>
          </a:pr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4400" b="1" dirty="0" smtClean="0">
                <a:solidFill>
                  <a:prstClr val="black"/>
                </a:solidFill>
                <a:latin typeface="Arial Black" pitchFamily="34" charset="0"/>
              </a:rPr>
              <a:t>74965</a:t>
            </a:r>
            <a:endParaRPr lang="en-IN" sz="4400" b="1" dirty="0">
              <a:solidFill>
                <a:prstClr val="black"/>
              </a:solidFill>
              <a:latin typeface="Arial Black" pitchFamily="34" charset="0"/>
            </a:endParaRPr>
          </a:p>
        </p:txBody>
      </p:sp>
      <p:sp>
        <p:nvSpPr>
          <p:cNvPr id="16" name="Rounded Rectangle 15"/>
          <p:cNvSpPr/>
          <p:nvPr/>
        </p:nvSpPr>
        <p:spPr>
          <a:xfrm>
            <a:off x="13128415" y="4762500"/>
            <a:ext cx="2514146" cy="1489208"/>
          </a:xfrm>
          <a:prstGeom prst="roundRect">
            <a:avLst/>
          </a:pr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4400" b="1" dirty="0" smtClean="0">
                <a:solidFill>
                  <a:prstClr val="black"/>
                </a:solidFill>
                <a:latin typeface="Arial Black" pitchFamily="34" charset="0"/>
              </a:rPr>
              <a:t>MAY</a:t>
            </a:r>
            <a:endParaRPr lang="en-IN" sz="4400" b="1" dirty="0">
              <a:solidFill>
                <a:prstClr val="black"/>
              </a:solidFill>
              <a:latin typeface="Arial Black" pitchFamily="34" charset="0"/>
            </a:endParaRPr>
          </a:p>
        </p:txBody>
      </p:sp>
      <p:sp>
        <p:nvSpPr>
          <p:cNvPr id="17" name="TextBox 16"/>
          <p:cNvSpPr txBox="1"/>
          <p:nvPr/>
        </p:nvSpPr>
        <p:spPr>
          <a:xfrm>
            <a:off x="2255412" y="3503592"/>
            <a:ext cx="2843966" cy="954107"/>
          </a:xfrm>
          <a:prstGeom prst="rect">
            <a:avLst/>
          </a:prstGeom>
          <a:noFill/>
        </p:spPr>
        <p:txBody>
          <a:bodyPr wrap="square" rtlCol="0">
            <a:spAutoFit/>
          </a:bodyPr>
          <a:lstStyle/>
          <a:p>
            <a:pPr algn="ctr"/>
            <a:r>
              <a:rPr lang="en-IN" sz="2800" b="1" dirty="0" smtClean="0"/>
              <a:t>Unique Categories</a:t>
            </a:r>
            <a:endParaRPr lang="en-IN" sz="2800" b="1" dirty="0"/>
          </a:p>
        </p:txBody>
      </p:sp>
      <p:sp>
        <p:nvSpPr>
          <p:cNvPr id="19" name="TextBox 18"/>
          <p:cNvSpPr txBox="1"/>
          <p:nvPr/>
        </p:nvSpPr>
        <p:spPr>
          <a:xfrm>
            <a:off x="7336309" y="3293679"/>
            <a:ext cx="2843966" cy="1384995"/>
          </a:xfrm>
          <a:prstGeom prst="rect">
            <a:avLst/>
          </a:prstGeom>
          <a:noFill/>
        </p:spPr>
        <p:txBody>
          <a:bodyPr wrap="square" rtlCol="0">
            <a:spAutoFit/>
          </a:bodyPr>
          <a:lstStyle/>
          <a:p>
            <a:pPr algn="ctr"/>
            <a:r>
              <a:rPr lang="en-IN" sz="2800" b="1" dirty="0" smtClean="0"/>
              <a:t>Category With Highest Score</a:t>
            </a:r>
          </a:p>
          <a:p>
            <a:pPr algn="ctr"/>
            <a:r>
              <a:rPr lang="en-IN" sz="2800" b="1" dirty="0" smtClean="0">
                <a:solidFill>
                  <a:srgbClr val="00B050"/>
                </a:solidFill>
              </a:rPr>
              <a:t>ANIMALS</a:t>
            </a:r>
            <a:endParaRPr lang="en-IN" sz="2800" b="1" dirty="0">
              <a:solidFill>
                <a:srgbClr val="00B050"/>
              </a:solidFill>
            </a:endParaRPr>
          </a:p>
        </p:txBody>
      </p:sp>
      <p:sp>
        <p:nvSpPr>
          <p:cNvPr id="20" name="TextBox 19"/>
          <p:cNvSpPr txBox="1"/>
          <p:nvPr/>
        </p:nvSpPr>
        <p:spPr>
          <a:xfrm>
            <a:off x="12963505" y="3633048"/>
            <a:ext cx="2843966" cy="954107"/>
          </a:xfrm>
          <a:prstGeom prst="rect">
            <a:avLst/>
          </a:prstGeom>
          <a:noFill/>
        </p:spPr>
        <p:txBody>
          <a:bodyPr wrap="square" rtlCol="0">
            <a:spAutoFit/>
          </a:bodyPr>
          <a:lstStyle/>
          <a:p>
            <a:pPr algn="ctr"/>
            <a:r>
              <a:rPr lang="en-IN" sz="2800" b="1" dirty="0" smtClean="0"/>
              <a:t>Month with Most Posts</a:t>
            </a:r>
            <a:endParaRPr lang="en-IN" sz="28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3809" y="1320227"/>
            <a:ext cx="11848189" cy="8299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6179" y="1261247"/>
            <a:ext cx="12355822" cy="776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3851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541</Words>
  <Application>Microsoft Office PowerPoint</Application>
  <PresentationFormat>Custom</PresentationFormat>
  <Paragraphs>85</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Clear Sans Regular Bold</vt:lpstr>
      <vt:lpstr>Graphik Regular</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Sumit</cp:lastModifiedBy>
  <cp:revision>21</cp:revision>
  <dcterms:created xsi:type="dcterms:W3CDTF">2006-08-16T00:00:00Z</dcterms:created>
  <dcterms:modified xsi:type="dcterms:W3CDTF">2024-01-08T16:42:06Z</dcterms:modified>
  <dc:identifier>DAEhDyfaYKE</dc:identifier>
</cp:coreProperties>
</file>